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90" d="100"/>
          <a:sy n="90" d="100"/>
        </p:scale>
        <p:origin x="66" y="42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10/11/2016</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10/11/2016</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10/11/2016</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teachers.egfi-k12.org/harmless-holder/"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teachers.egfi-k12.org/on-target/" TargetMode="External"/><Relationship Id="rId1" Type="http://schemas.openxmlformats.org/officeDocument/2006/relationships/slideLayout" Target="../slideLayouts/slideLayout4.xml"/><Relationship Id="rId5" Type="http://schemas.openxmlformats.org/officeDocument/2006/relationships/hyperlink" Target="http://lcross.arc.nasa.gov/" TargetMode="External"/><Relationship Id="rId4" Type="http://schemas.openxmlformats.org/officeDocument/2006/relationships/hyperlink" Target="http://www-tc.pbskids.org/designsquad/pdf/parentseducators/DS_NASA_07OnTarget_CS.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teachers.egfi-k12.org/activity-do-it-yourself-bristlebot/"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teachers.egfi-k12.org/lesson-how-high-can-you-fly/"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teachers.egfi-k12.org/activity-make-and-fly-a-paper-helicopter/" TargetMode="External"/><Relationship Id="rId1" Type="http://schemas.openxmlformats.org/officeDocument/2006/relationships/slideLayout" Target="../slideLayouts/slideLayout4.xml"/><Relationship Id="rId5" Type="http://schemas.openxmlformats.org/officeDocument/2006/relationships/hyperlink" Target="http://teachers.egfi-k12.org/wp-content/uploads/2009/02/msi_helicopter_template.pdf" TargetMode="Externa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teachers.egfi-k12.org/wheres-your-teacher/" TargetMode="External"/><Relationship Id="rId1" Type="http://schemas.openxmlformats.org/officeDocument/2006/relationships/slideLayout" Target="../slideLayouts/slideLayout4.xml"/><Relationship Id="rId5" Type="http://schemas.openxmlformats.org/officeDocument/2006/relationships/hyperlink" Target="http://www.teachengineering.org/collection/cub_/activities/cub_navigation/cub_navigation_lesson05_activity1_worksheet_individual.pdf" TargetMode="External"/><Relationship Id="rId4" Type="http://schemas.openxmlformats.org/officeDocument/2006/relationships/hyperlink" Target="http://content.teachengineering.org/content/cub_/activities/cub_navigation/cub_navigation_lesson05_activity1_worksheet_group.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teachers.egfi-k12.org/program-a-friend/"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teachers.egfi-k12.org/what-a-dump/"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coolmaterial.com/roundup/rube-goldberg-machines/" TargetMode="Externa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hyperlink" Target="https://www.rubegoldberg.com/gallery/" TargetMode="External"/><Relationship Id="rId2" Type="http://schemas.openxmlformats.org/officeDocument/2006/relationships/hyperlink" Target="http://tinkerlab.com/wp-content/uploads/2015/03/Rube-Goldberg-Supply-List-Handout.pdf"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KXC5k9cayG8" TargetMode="External"/><Relationship Id="rId2" Type="http://schemas.openxmlformats.org/officeDocument/2006/relationships/hyperlink" Target="Kitchen%20Kapers.docx" TargetMode="External"/><Relationship Id="rId1" Type="http://schemas.openxmlformats.org/officeDocument/2006/relationships/slideLayout" Target="../slideLayouts/slideLayout4.xml"/><Relationship Id="rId4" Type="http://schemas.openxmlformats.org/officeDocument/2006/relationships/hyperlink" Target="Kitchen%20Kapers%20infomercial.docx"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F7uhvOu1qdQ" TargetMode="External"/><Relationship Id="rId2" Type="http://schemas.openxmlformats.org/officeDocument/2006/relationships/hyperlink" Target="http://teachers.egfi-k12.org/pipe-cleaner-towers/" TargetMode="Externa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qpD4iGuiC_o" TargetMode="External"/><Relationship Id="rId2" Type="http://schemas.openxmlformats.org/officeDocument/2006/relationships/hyperlink" Target="http://teachers.egfi-k12.org/paper-penny-bridge/" TargetMode="Externa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www.sciencechannel.com/tv-shows/outrageous-acts-of-science/outrageous-acts-of-science-videos/car-drives-over-bridge-made-of-pape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WmAwcMNxGqM" TargetMode="External"/><Relationship Id="rId2" Type="http://schemas.openxmlformats.org/officeDocument/2006/relationships/hyperlink" Target="http://teachers.egfi-k12.org/just-a-minute/" TargetMode="External"/><Relationship Id="rId1" Type="http://schemas.openxmlformats.org/officeDocument/2006/relationships/slideLayout" Target="../slideLayouts/slideLayout4.xml"/><Relationship Id="rId5" Type="http://schemas.openxmlformats.org/officeDocument/2006/relationships/hyperlink" Target="Exit%20slip%20for%20Just%20a%20Minute.docx" TargetMode="Externa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hyperlink" Target="http://teachers.egfi-k12.org/lillian-gilbreth/" TargetMode="External"/><Relationship Id="rId2" Type="http://schemas.openxmlformats.org/officeDocument/2006/relationships/hyperlink" Target="http://teachers.egfi-k12.org/snack-bag-assembly/" TargetMode="Externa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hyperlink" Target="https://www.youtube.com/watch?v=k9vIhPszb2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teachers.egfi-k12.org/activity-quick-safe-transport-for-radioative-balls/"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
            </a:r>
            <a:br>
              <a:rPr lang="en-US" dirty="0"/>
            </a:br>
            <a:r>
              <a:rPr lang="en-US" dirty="0" smtClean="0"/>
              <a:t>Communication Arts</a:t>
            </a:r>
            <a:endParaRPr lang="en-US" dirty="0"/>
          </a:p>
        </p:txBody>
      </p:sp>
      <p:sp>
        <p:nvSpPr>
          <p:cNvPr id="3" name="Subtitle 2"/>
          <p:cNvSpPr>
            <a:spLocks noGrp="1"/>
          </p:cNvSpPr>
          <p:nvPr>
            <p:ph type="subTitle" idx="1"/>
          </p:nvPr>
        </p:nvSpPr>
        <p:spPr/>
        <p:txBody>
          <a:bodyPr/>
          <a:lstStyle/>
          <a:p>
            <a:r>
              <a:rPr lang="en-US" dirty="0" smtClean="0"/>
              <a:t>Curriculum </a:t>
            </a:r>
            <a:endParaRPr lang="en-US" dirty="0"/>
          </a:p>
        </p:txBody>
      </p:sp>
    </p:spTree>
    <p:extLst>
      <p:ext uri="{BB962C8B-B14F-4D97-AF65-F5344CB8AC3E}">
        <p14:creationId xmlns:p14="http://schemas.microsoft.com/office/powerpoint/2010/main" val="1934693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Harmless Holder</a:t>
            </a:r>
            <a:endParaRPr lang="en-US" dirty="0"/>
          </a:p>
        </p:txBody>
      </p:sp>
      <p:sp>
        <p:nvSpPr>
          <p:cNvPr id="3" name="Content Placeholder 2"/>
          <p:cNvSpPr>
            <a:spLocks noGrp="1"/>
          </p:cNvSpPr>
          <p:nvPr>
            <p:ph sz="half" idx="1"/>
          </p:nvPr>
        </p:nvSpPr>
        <p:spPr>
          <a:xfrm>
            <a:off x="1447330" y="2010878"/>
            <a:ext cx="5270970" cy="4123222"/>
          </a:xfrm>
        </p:spPr>
        <p:txBody>
          <a:bodyPr>
            <a:noAutofit/>
          </a:bodyPr>
          <a:lstStyle/>
          <a:p>
            <a:r>
              <a:rPr lang="en-US" sz="1600" b="1" dirty="0"/>
              <a:t>SUMMARY</a:t>
            </a:r>
          </a:p>
          <a:p>
            <a:pPr lvl="1"/>
            <a:r>
              <a:rPr lang="en-US" sz="1200" dirty="0"/>
              <a:t>In this activity, teams of kids in grades 4 – 7 follow the engineering design process to invent a holder for six cans that’s animal-safe, sturdy, convenient, and easy to carry. They learn why discarded plastic rings can be a problem for wildlife and brainstorm animal-friendly ways to package six cans. They then build, test, and redesign their system and discuss what happened</a:t>
            </a:r>
            <a:r>
              <a:rPr lang="en-US" sz="1200" dirty="0" smtClean="0"/>
              <a:t>.</a:t>
            </a:r>
          </a:p>
          <a:p>
            <a:r>
              <a:rPr lang="en-US" sz="1600" b="1" dirty="0" smtClean="0"/>
              <a:t>Learning </a:t>
            </a:r>
            <a:r>
              <a:rPr lang="en-US" sz="1600" b="1" dirty="0"/>
              <a:t>Objectives</a:t>
            </a:r>
            <a:endParaRPr lang="en-US" sz="1600" dirty="0"/>
          </a:p>
          <a:p>
            <a:pPr lvl="1"/>
            <a:r>
              <a:rPr lang="en-US" sz="1200" i="1" dirty="0"/>
              <a:t>After completing this activity, students should have a better understanding of:</a:t>
            </a:r>
          </a:p>
          <a:p>
            <a:pPr lvl="2"/>
            <a:r>
              <a:rPr lang="en-US" sz="1100" dirty="0"/>
              <a:t>Engineering materials</a:t>
            </a:r>
          </a:p>
          <a:p>
            <a:pPr lvl="2"/>
            <a:r>
              <a:rPr lang="en-US" sz="1100" dirty="0"/>
              <a:t>Engineering design</a:t>
            </a:r>
          </a:p>
          <a:p>
            <a:pPr lvl="2"/>
            <a:r>
              <a:rPr lang="en-US" sz="1100" dirty="0"/>
              <a:t>Planning, construction, and testing</a:t>
            </a:r>
          </a:p>
          <a:p>
            <a:pPr lvl="2"/>
            <a:r>
              <a:rPr lang="en-US" sz="1100" dirty="0" smtClean="0"/>
              <a:t>Teamwork</a:t>
            </a:r>
            <a:endParaRPr lang="en-US" sz="1100" dirty="0"/>
          </a:p>
        </p:txBody>
      </p:sp>
      <p:pic>
        <p:nvPicPr>
          <p:cNvPr id="6146" name="Picture 2" descr="harmless holder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7257619" y="2017713"/>
            <a:ext cx="2956786" cy="344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770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On Target!</a:t>
            </a:r>
            <a:endParaRPr lang="en-US" dirty="0"/>
          </a:p>
        </p:txBody>
      </p:sp>
      <p:sp>
        <p:nvSpPr>
          <p:cNvPr id="3" name="Content Placeholder 2"/>
          <p:cNvSpPr>
            <a:spLocks noGrp="1"/>
          </p:cNvSpPr>
          <p:nvPr>
            <p:ph sz="half" idx="1"/>
          </p:nvPr>
        </p:nvSpPr>
        <p:spPr>
          <a:xfrm>
            <a:off x="1447331" y="2010878"/>
            <a:ext cx="4645152" cy="4097822"/>
          </a:xfrm>
        </p:spPr>
        <p:txBody>
          <a:bodyPr>
            <a:normAutofit/>
          </a:bodyPr>
          <a:lstStyle/>
          <a:p>
            <a:pPr lvl="0">
              <a:buClr>
                <a:srgbClr val="B71E42"/>
              </a:buClr>
            </a:pPr>
            <a:r>
              <a:rPr lang="en-US" sz="1400" b="1" dirty="0">
                <a:solidFill>
                  <a:prstClr val="black"/>
                </a:solidFill>
              </a:rPr>
              <a:t>SUMMARY</a:t>
            </a:r>
          </a:p>
          <a:p>
            <a:pPr lvl="1">
              <a:buClr>
                <a:srgbClr val="B71E42"/>
              </a:buClr>
            </a:pPr>
            <a:r>
              <a:rPr lang="en-US" dirty="0"/>
              <a:t>In this lesson, teams of students will explore the engineering design process by modifying a paper cup to carry a marble down a zip line and drop it precisely on a target. They will learn to brainstorm, test, evaluate, and redesign their devices to improve accuracy</a:t>
            </a:r>
            <a:r>
              <a:rPr lang="en-US" dirty="0" smtClean="0"/>
              <a:t>.</a:t>
            </a:r>
          </a:p>
          <a:p>
            <a:pPr>
              <a:buClr>
                <a:srgbClr val="B71E42"/>
              </a:buClr>
            </a:pPr>
            <a:r>
              <a:rPr lang="en-US" sz="1800" b="1" dirty="0" smtClean="0">
                <a:solidFill>
                  <a:prstClr val="black"/>
                </a:solidFill>
              </a:rPr>
              <a:t>Learning </a:t>
            </a:r>
            <a:r>
              <a:rPr lang="en-US" sz="1800" b="1" dirty="0">
                <a:solidFill>
                  <a:prstClr val="black"/>
                </a:solidFill>
              </a:rPr>
              <a:t>Objectives</a:t>
            </a:r>
            <a:endParaRPr lang="en-US" sz="1800" dirty="0">
              <a:solidFill>
                <a:prstClr val="black"/>
              </a:solidFill>
            </a:endParaRPr>
          </a:p>
          <a:p>
            <a:pPr lvl="2"/>
            <a:r>
              <a:rPr lang="en-US" dirty="0" smtClean="0"/>
              <a:t>To </a:t>
            </a:r>
            <a:r>
              <a:rPr lang="en-US" dirty="0"/>
              <a:t>work in teams to solve a problem</a:t>
            </a:r>
          </a:p>
          <a:p>
            <a:pPr lvl="2"/>
            <a:r>
              <a:rPr lang="en-US" dirty="0" smtClean="0"/>
              <a:t>Summarize</a:t>
            </a:r>
            <a:endParaRPr lang="en-US" dirty="0"/>
          </a:p>
          <a:p>
            <a:endParaRPr lang="en-US" dirty="0"/>
          </a:p>
          <a:p>
            <a:endParaRPr lang="en-US" dirty="0"/>
          </a:p>
        </p:txBody>
      </p:sp>
      <p:pic>
        <p:nvPicPr>
          <p:cNvPr id="7170" name="Picture 2" descr="http://www.roanokecountyva.gov/images/pages/N663/Zip.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08933" y="2010878"/>
            <a:ext cx="4453819" cy="28278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08933" y="4985384"/>
            <a:ext cx="4082552" cy="646331"/>
          </a:xfrm>
          <a:prstGeom prst="rect">
            <a:avLst/>
          </a:prstGeom>
          <a:noFill/>
        </p:spPr>
        <p:txBody>
          <a:bodyPr wrap="square" rtlCol="0">
            <a:spAutoFit/>
          </a:bodyPr>
          <a:lstStyle/>
          <a:p>
            <a:r>
              <a:rPr lang="en-US" dirty="0" smtClean="0">
                <a:hlinkClick r:id="rId4"/>
              </a:rPr>
              <a:t>Challenge Sheet</a:t>
            </a:r>
            <a:endParaRPr lang="en-US" dirty="0" smtClean="0"/>
          </a:p>
          <a:p>
            <a:r>
              <a:rPr lang="en-US" dirty="0" smtClean="0">
                <a:hlinkClick r:id="rId5"/>
              </a:rPr>
              <a:t>NASA (LCROSS)</a:t>
            </a:r>
            <a:endParaRPr lang="en-US" dirty="0"/>
          </a:p>
        </p:txBody>
      </p:sp>
    </p:spTree>
    <p:extLst>
      <p:ext uri="{BB962C8B-B14F-4D97-AF65-F5344CB8AC3E}">
        <p14:creationId xmlns:p14="http://schemas.microsoft.com/office/powerpoint/2010/main" val="2364629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The </a:t>
            </a:r>
            <a:r>
              <a:rPr lang="en-US" dirty="0" err="1" smtClean="0">
                <a:hlinkClick r:id="rId2"/>
              </a:rPr>
              <a:t>BristleBot</a:t>
            </a:r>
            <a:endParaRPr lang="en-US" dirty="0"/>
          </a:p>
        </p:txBody>
      </p:sp>
      <p:sp>
        <p:nvSpPr>
          <p:cNvPr id="3" name="Content Placeholder 2"/>
          <p:cNvSpPr>
            <a:spLocks noGrp="1"/>
          </p:cNvSpPr>
          <p:nvPr>
            <p:ph sz="half" idx="1"/>
          </p:nvPr>
        </p:nvSpPr>
        <p:spPr>
          <a:xfrm>
            <a:off x="1447331" y="2010878"/>
            <a:ext cx="4645152" cy="4097822"/>
          </a:xfrm>
        </p:spPr>
        <p:txBody>
          <a:bodyPr/>
          <a:lstStyle/>
          <a:p>
            <a:r>
              <a:rPr lang="en-US" b="1" dirty="0" smtClean="0"/>
              <a:t>SUMMARY</a:t>
            </a:r>
          </a:p>
          <a:p>
            <a:pPr lvl="1"/>
            <a:r>
              <a:rPr lang="en-US" dirty="0" err="1"/>
              <a:t>BristleBots</a:t>
            </a:r>
            <a:r>
              <a:rPr lang="en-US" dirty="0"/>
              <a:t> are one variety of the popular </a:t>
            </a:r>
            <a:r>
              <a:rPr lang="en-US" dirty="0" err="1"/>
              <a:t>vibrobot</a:t>
            </a:r>
            <a:r>
              <a:rPr lang="en-US" dirty="0"/>
              <a:t>, a simple category of robot controlled by a single vibrating motor. This </a:t>
            </a:r>
            <a:r>
              <a:rPr lang="en-US" dirty="0" err="1"/>
              <a:t>BristleBot</a:t>
            </a:r>
            <a:r>
              <a:rPr lang="en-US" dirty="0"/>
              <a:t> is made from a toothbrush and a few low-cost materials and can easily be modified for additional </a:t>
            </a:r>
            <a:r>
              <a:rPr lang="en-US" dirty="0" smtClean="0"/>
              <a:t>challenge</a:t>
            </a:r>
            <a:r>
              <a:rPr lang="en-US" dirty="0"/>
              <a:t>.</a:t>
            </a:r>
            <a:endParaRPr lang="en-US" b="1" dirty="0" smtClean="0"/>
          </a:p>
          <a:p>
            <a:pPr lvl="1"/>
            <a:endParaRPr lang="en-US" sz="1400" dirty="0"/>
          </a:p>
        </p:txBody>
      </p:sp>
      <p:pic>
        <p:nvPicPr>
          <p:cNvPr id="8194" name="Picture 2" descr="BristleBot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7148512" y="2589213"/>
            <a:ext cx="3175000" cy="229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560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How High Can You fly?</a:t>
            </a:r>
            <a:endParaRPr lang="en-US" dirty="0"/>
          </a:p>
        </p:txBody>
      </p:sp>
      <p:sp>
        <p:nvSpPr>
          <p:cNvPr id="3" name="Content Placeholder 2"/>
          <p:cNvSpPr>
            <a:spLocks noGrp="1"/>
          </p:cNvSpPr>
          <p:nvPr>
            <p:ph sz="half" idx="1"/>
          </p:nvPr>
        </p:nvSpPr>
        <p:spPr>
          <a:xfrm>
            <a:off x="1447331" y="2010878"/>
            <a:ext cx="4645152" cy="4110522"/>
          </a:xfrm>
        </p:spPr>
        <p:txBody>
          <a:bodyPr/>
          <a:lstStyle/>
          <a:p>
            <a:r>
              <a:rPr lang="en-US" b="1" dirty="0" smtClean="0"/>
              <a:t>SUMMARY</a:t>
            </a:r>
          </a:p>
          <a:p>
            <a:pPr lvl="1"/>
            <a:r>
              <a:rPr lang="en-US" dirty="0" smtClean="0"/>
              <a:t>In </a:t>
            </a:r>
            <a:r>
              <a:rPr lang="en-US" dirty="0"/>
              <a:t>this lesson, </a:t>
            </a:r>
            <a:r>
              <a:rPr lang="en-US" dirty="0" smtClean="0"/>
              <a:t>students will learn about </a:t>
            </a:r>
            <a:r>
              <a:rPr lang="en-US" dirty="0"/>
              <a:t>the four forces of flight–drag, lift, thrust, and weight–through a variety of fun-filled flight experiments. Students will “fly” for short periods and then evaluate factors that might either increase or decrease their “flight” duration.</a:t>
            </a:r>
          </a:p>
        </p:txBody>
      </p:sp>
      <p:pic>
        <p:nvPicPr>
          <p:cNvPr id="9218" name="Picture 2" descr="Jump"/>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438142" y="2017713"/>
            <a:ext cx="4595741" cy="344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97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Fly a Paper Helicopter</a:t>
            </a:r>
            <a:r>
              <a:rPr lang="en-US" dirty="0" smtClean="0"/>
              <a:t/>
            </a:r>
            <a:br>
              <a:rPr lang="en-US" dirty="0" smtClean="0"/>
            </a:br>
            <a:endParaRPr lang="en-US" dirty="0"/>
          </a:p>
        </p:txBody>
      </p:sp>
      <p:sp>
        <p:nvSpPr>
          <p:cNvPr id="3" name="Content Placeholder 2"/>
          <p:cNvSpPr>
            <a:spLocks noGrp="1"/>
          </p:cNvSpPr>
          <p:nvPr>
            <p:ph sz="half" idx="1"/>
          </p:nvPr>
        </p:nvSpPr>
        <p:spPr>
          <a:xfrm>
            <a:off x="1447331" y="2010878"/>
            <a:ext cx="4926480" cy="4097822"/>
          </a:xfrm>
        </p:spPr>
        <p:txBody>
          <a:bodyPr>
            <a:normAutofit fontScale="62500" lnSpcReduction="20000"/>
          </a:bodyPr>
          <a:lstStyle/>
          <a:p>
            <a:r>
              <a:rPr lang="en-US" sz="2900" b="1" dirty="0" smtClean="0"/>
              <a:t>SUMMARY</a:t>
            </a:r>
          </a:p>
          <a:p>
            <a:pPr lvl="1"/>
            <a:r>
              <a:rPr lang="en-US" sz="2500" dirty="0" smtClean="0"/>
              <a:t>In </a:t>
            </a:r>
            <a:r>
              <a:rPr lang="en-US" sz="2500" dirty="0"/>
              <a:t>this </a:t>
            </a:r>
            <a:r>
              <a:rPr lang="en-US" sz="2500" dirty="0" smtClean="0"/>
              <a:t>activity, students</a:t>
            </a:r>
            <a:r>
              <a:rPr lang="en-US" sz="2500" dirty="0"/>
              <a:t> </a:t>
            </a:r>
            <a:r>
              <a:rPr lang="en-US" sz="2500" dirty="0" smtClean="0"/>
              <a:t>create </a:t>
            </a:r>
            <a:r>
              <a:rPr lang="en-US" sz="2500" dirty="0"/>
              <a:t>a paper flyer that moves like the blades of a helicopter. They learn how changing the helicopter’s shape or weight affects its flight and explore how air resistance changes the way an object falls</a:t>
            </a:r>
            <a:r>
              <a:rPr lang="en-US" sz="2500" dirty="0" smtClean="0"/>
              <a:t>.</a:t>
            </a:r>
          </a:p>
          <a:p>
            <a:r>
              <a:rPr lang="en-US" sz="2900" b="1" dirty="0" smtClean="0"/>
              <a:t>Learning Objectives</a:t>
            </a:r>
          </a:p>
          <a:p>
            <a:pPr lvl="1"/>
            <a:r>
              <a:rPr lang="en-US" sz="2500" b="1" dirty="0"/>
              <a:t>Students Will Learn</a:t>
            </a:r>
            <a:r>
              <a:rPr lang="en-US" sz="2500" b="1" dirty="0" smtClean="0"/>
              <a:t>:</a:t>
            </a:r>
            <a:endParaRPr lang="en-US" sz="2500" dirty="0"/>
          </a:p>
          <a:p>
            <a:pPr lvl="2"/>
            <a:r>
              <a:rPr lang="en-US" sz="2000" dirty="0" smtClean="0"/>
              <a:t>Air </a:t>
            </a:r>
            <a:r>
              <a:rPr lang="en-US" sz="2000" dirty="0"/>
              <a:t>has mass and takes up space</a:t>
            </a:r>
          </a:p>
          <a:p>
            <a:pPr lvl="2"/>
            <a:r>
              <a:rPr lang="en-US" sz="2000" dirty="0"/>
              <a:t>Resistance – A force that prevents or slows down motion</a:t>
            </a:r>
          </a:p>
          <a:p>
            <a:pPr lvl="1"/>
            <a:r>
              <a:rPr lang="en-US" sz="2500" b="1" dirty="0"/>
              <a:t>Students Will Be Able To</a:t>
            </a:r>
            <a:r>
              <a:rPr lang="en-US" sz="2500" b="1" dirty="0" smtClean="0"/>
              <a:t>:</a:t>
            </a:r>
            <a:endParaRPr lang="en-US" sz="2500" dirty="0"/>
          </a:p>
          <a:p>
            <a:pPr lvl="2"/>
            <a:r>
              <a:rPr lang="en-US" sz="2000" dirty="0" smtClean="0"/>
              <a:t>Describe </a:t>
            </a:r>
            <a:r>
              <a:rPr lang="en-US" sz="2000" dirty="0"/>
              <a:t>how objects with different shapes move as they fall through the air</a:t>
            </a:r>
          </a:p>
          <a:p>
            <a:endParaRPr lang="en-US" dirty="0"/>
          </a:p>
        </p:txBody>
      </p:sp>
      <p:pic>
        <p:nvPicPr>
          <p:cNvPr id="10242" name="Picture 2" descr="http://blogs.asee.org/goengineering/wp-content/uploads/2009/02/paper-helicopter.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73811" y="3238500"/>
            <a:ext cx="2836333" cy="17018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teachers.egfi-k12.org/wp-content/uploads/2009/09/helicop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8607" y="2010878"/>
            <a:ext cx="2276245" cy="17864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32307" y="5089893"/>
            <a:ext cx="4292600" cy="369332"/>
          </a:xfrm>
          <a:prstGeom prst="rect">
            <a:avLst/>
          </a:prstGeom>
          <a:noFill/>
        </p:spPr>
        <p:txBody>
          <a:bodyPr wrap="square" rtlCol="0">
            <a:spAutoFit/>
          </a:bodyPr>
          <a:lstStyle/>
          <a:p>
            <a:r>
              <a:rPr lang="en-US" dirty="0" smtClean="0">
                <a:hlinkClick r:id="rId5"/>
              </a:rPr>
              <a:t>Helicopter Template</a:t>
            </a:r>
            <a:endParaRPr lang="en-US" dirty="0"/>
          </a:p>
        </p:txBody>
      </p:sp>
    </p:spTree>
    <p:extLst>
      <p:ext uri="{BB962C8B-B14F-4D97-AF65-F5344CB8AC3E}">
        <p14:creationId xmlns:p14="http://schemas.microsoft.com/office/powerpoint/2010/main" val="1505045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Where’s Your Teacher?</a:t>
            </a:r>
            <a:endParaRPr lang="en-US" dirty="0"/>
          </a:p>
        </p:txBody>
      </p:sp>
      <p:sp>
        <p:nvSpPr>
          <p:cNvPr id="3" name="Content Placeholder 2"/>
          <p:cNvSpPr>
            <a:spLocks noGrp="1"/>
          </p:cNvSpPr>
          <p:nvPr>
            <p:ph sz="half" idx="1"/>
          </p:nvPr>
        </p:nvSpPr>
        <p:spPr>
          <a:xfrm>
            <a:off x="1447330" y="2010878"/>
            <a:ext cx="4978869" cy="4097822"/>
          </a:xfrm>
        </p:spPr>
        <p:txBody>
          <a:bodyPr>
            <a:normAutofit fontScale="92500" lnSpcReduction="10000"/>
          </a:bodyPr>
          <a:lstStyle/>
          <a:p>
            <a:r>
              <a:rPr lang="en-US" b="1" dirty="0" smtClean="0"/>
              <a:t>SUMMARY</a:t>
            </a:r>
          </a:p>
          <a:p>
            <a:pPr lvl="1"/>
            <a:r>
              <a:rPr lang="en-US" dirty="0" smtClean="0"/>
              <a:t>In </a:t>
            </a:r>
            <a:r>
              <a:rPr lang="en-US" dirty="0"/>
              <a:t>this activity, students in grades 7 to 9 will learn how to take a bearing with a compass and find an object in their classroom</a:t>
            </a:r>
            <a:r>
              <a:rPr lang="en-US" dirty="0" smtClean="0"/>
              <a:t>.</a:t>
            </a:r>
          </a:p>
          <a:p>
            <a:r>
              <a:rPr lang="en-US" b="1" dirty="0"/>
              <a:t>Learning Objectives</a:t>
            </a:r>
            <a:endParaRPr lang="en-US" dirty="0"/>
          </a:p>
          <a:p>
            <a:pPr lvl="1"/>
            <a:r>
              <a:rPr lang="en-US" i="1" dirty="0"/>
              <a:t>After this activity, students should be able to:</a:t>
            </a:r>
          </a:p>
          <a:p>
            <a:pPr lvl="2"/>
            <a:r>
              <a:rPr lang="en-US" dirty="0"/>
              <a:t>Understand the basics of how to use a compass, including taking a bearing and finding the direction of bearing</a:t>
            </a:r>
          </a:p>
          <a:p>
            <a:pPr lvl="2"/>
            <a:r>
              <a:rPr lang="en-US" dirty="0"/>
              <a:t>Measure degrees</a:t>
            </a:r>
          </a:p>
          <a:p>
            <a:pPr lvl="2"/>
            <a:r>
              <a:rPr lang="en-US" dirty="0"/>
              <a:t>Understand how navigation technology is used in engineering</a:t>
            </a:r>
          </a:p>
          <a:p>
            <a:endParaRPr lang="en-US" dirty="0" smtClean="0"/>
          </a:p>
        </p:txBody>
      </p:sp>
      <p:pic>
        <p:nvPicPr>
          <p:cNvPr id="5" name="Content Placeholder 4"/>
          <p:cNvPicPr>
            <a:picLocks noGrp="1" noChangeAspect="1"/>
          </p:cNvPicPr>
          <p:nvPr>
            <p:ph sz="half" idx="2"/>
          </p:nvPr>
        </p:nvPicPr>
        <p:blipFill>
          <a:blip r:embed="rId3"/>
          <a:stretch>
            <a:fillRect/>
          </a:stretch>
        </p:blipFill>
        <p:spPr>
          <a:xfrm>
            <a:off x="6426200" y="2052638"/>
            <a:ext cx="4619625" cy="3371850"/>
          </a:xfrm>
          <a:prstGeom prst="rect">
            <a:avLst/>
          </a:prstGeom>
        </p:spPr>
      </p:pic>
      <p:sp>
        <p:nvSpPr>
          <p:cNvPr id="6" name="TextBox 5"/>
          <p:cNvSpPr txBox="1"/>
          <p:nvPr/>
        </p:nvSpPr>
        <p:spPr>
          <a:xfrm>
            <a:off x="6426199" y="5501233"/>
            <a:ext cx="3073400" cy="492443"/>
          </a:xfrm>
          <a:prstGeom prst="rect">
            <a:avLst/>
          </a:prstGeom>
          <a:noFill/>
        </p:spPr>
        <p:txBody>
          <a:bodyPr wrap="square" rtlCol="0">
            <a:spAutoFit/>
          </a:bodyPr>
          <a:lstStyle/>
          <a:p>
            <a:r>
              <a:rPr lang="en-US" sz="1300" u="sng" cap="all" dirty="0">
                <a:solidFill>
                  <a:prstClr val="black"/>
                </a:solidFill>
                <a:ea typeface="+mj-ea"/>
                <a:cs typeface="+mj-cs"/>
                <a:hlinkClick r:id="rId4"/>
              </a:rPr>
              <a:t>Group Handout worksheet [pdf]</a:t>
            </a:r>
            <a:r>
              <a:rPr lang="en-US" sz="1300" cap="all" dirty="0">
                <a:solidFill>
                  <a:prstClr val="black"/>
                </a:solidFill>
                <a:ea typeface="+mj-ea"/>
                <a:cs typeface="+mj-cs"/>
              </a:rPr>
              <a:t/>
            </a:r>
            <a:br>
              <a:rPr lang="en-US" sz="1300" cap="all" dirty="0">
                <a:solidFill>
                  <a:prstClr val="black"/>
                </a:solidFill>
                <a:ea typeface="+mj-ea"/>
                <a:cs typeface="+mj-cs"/>
              </a:rPr>
            </a:br>
            <a:r>
              <a:rPr lang="en-US" sz="1300" u="sng" cap="all" dirty="0" smtClean="0">
                <a:solidFill>
                  <a:prstClr val="black"/>
                </a:solidFill>
                <a:ea typeface="+mj-ea"/>
                <a:cs typeface="+mj-cs"/>
                <a:hlinkClick r:id="rId5"/>
              </a:rPr>
              <a:t>Individual </a:t>
            </a:r>
            <a:r>
              <a:rPr lang="en-US" sz="1300" u="sng" cap="all" dirty="0">
                <a:solidFill>
                  <a:prstClr val="black"/>
                </a:solidFill>
                <a:ea typeface="+mj-ea"/>
                <a:cs typeface="+mj-cs"/>
                <a:hlinkClick r:id="rId5"/>
              </a:rPr>
              <a:t>handouts</a:t>
            </a:r>
            <a:r>
              <a:rPr lang="en-US" sz="1300" cap="all" dirty="0">
                <a:solidFill>
                  <a:prstClr val="black"/>
                </a:solidFill>
                <a:ea typeface="+mj-ea"/>
                <a:cs typeface="+mj-cs"/>
                <a:hlinkClick r:id="rId5"/>
              </a:rPr>
              <a:t> [pdf]</a:t>
            </a:r>
            <a:endParaRPr lang="en-US" dirty="0"/>
          </a:p>
        </p:txBody>
      </p:sp>
    </p:spTree>
    <p:extLst>
      <p:ext uri="{BB962C8B-B14F-4D97-AF65-F5344CB8AC3E}">
        <p14:creationId xmlns:p14="http://schemas.microsoft.com/office/powerpoint/2010/main" val="1454491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Program a Friend</a:t>
            </a:r>
            <a:endParaRPr lang="en-US" dirty="0"/>
          </a:p>
        </p:txBody>
      </p:sp>
      <p:sp>
        <p:nvSpPr>
          <p:cNvPr id="3" name="Content Placeholder 2"/>
          <p:cNvSpPr>
            <a:spLocks noGrp="1"/>
          </p:cNvSpPr>
          <p:nvPr>
            <p:ph sz="half" idx="1"/>
          </p:nvPr>
        </p:nvSpPr>
        <p:spPr>
          <a:xfrm>
            <a:off x="1447330" y="2010878"/>
            <a:ext cx="6165822" cy="4097822"/>
          </a:xfrm>
        </p:spPr>
        <p:txBody>
          <a:bodyPr>
            <a:noAutofit/>
          </a:bodyPr>
          <a:lstStyle/>
          <a:p>
            <a:r>
              <a:rPr lang="en-US" sz="1600" b="1" dirty="0" smtClean="0"/>
              <a:t>SUMMARY</a:t>
            </a:r>
          </a:p>
          <a:p>
            <a:pPr lvl="1"/>
            <a:r>
              <a:rPr lang="en-US" sz="1400" dirty="0"/>
              <a:t>Working in pairs, students learn basic computer programming and software engineering concepts by building an obstacle course, then steering a blindfolded friend through it by using a series of commands. They re-run the maze to improve on the “program</a:t>
            </a:r>
            <a:r>
              <a:rPr lang="en-US" sz="1400" dirty="0" smtClean="0"/>
              <a:t>.”</a:t>
            </a:r>
          </a:p>
          <a:p>
            <a:r>
              <a:rPr lang="en-US" sz="1600" b="1" dirty="0"/>
              <a:t>Learning objectives</a:t>
            </a:r>
            <a:endParaRPr lang="en-US" sz="1600" dirty="0"/>
          </a:p>
          <a:p>
            <a:pPr lvl="1"/>
            <a:r>
              <a:rPr lang="en-US" sz="1400" i="1" dirty="0"/>
              <a:t>After doing this activity, students should be able to:</a:t>
            </a:r>
          </a:p>
          <a:p>
            <a:pPr lvl="2"/>
            <a:r>
              <a:rPr lang="en-US" sz="1200" dirty="0"/>
              <a:t>Recognize that computer programs boil down to a series of yes/no commands.</a:t>
            </a:r>
          </a:p>
          <a:p>
            <a:pPr lvl="2"/>
            <a:r>
              <a:rPr lang="en-US" sz="1200" dirty="0"/>
              <a:t>Break a task or process into little steps.</a:t>
            </a:r>
          </a:p>
          <a:p>
            <a:pPr lvl="2"/>
            <a:r>
              <a:rPr lang="en-US" sz="1200" dirty="0"/>
              <a:t>Understand that making errors and correcting them is part of the iterative design process.</a:t>
            </a:r>
          </a:p>
          <a:p>
            <a:pPr lvl="2"/>
            <a:r>
              <a:rPr lang="en-US" sz="1200" dirty="0"/>
              <a:t>Improve on a product or process based on observations and field testing</a:t>
            </a:r>
            <a:r>
              <a:rPr lang="en-US" sz="1200" dirty="0" smtClean="0"/>
              <a:t>.</a:t>
            </a:r>
            <a:endParaRPr lang="en-US" sz="1200" dirty="0"/>
          </a:p>
        </p:txBody>
      </p:sp>
      <p:pic>
        <p:nvPicPr>
          <p:cNvPr id="5" name="Content Placeholder 4"/>
          <p:cNvPicPr>
            <a:picLocks noGrp="1" noChangeAspect="1"/>
          </p:cNvPicPr>
          <p:nvPr>
            <p:ph sz="half" idx="2"/>
          </p:nvPr>
        </p:nvPicPr>
        <p:blipFill>
          <a:blip r:embed="rId3"/>
          <a:stretch>
            <a:fillRect/>
          </a:stretch>
        </p:blipFill>
        <p:spPr>
          <a:xfrm>
            <a:off x="7613152" y="2010878"/>
            <a:ext cx="3441700" cy="3441700"/>
          </a:xfrm>
          <a:prstGeom prst="rect">
            <a:avLst/>
          </a:prstGeom>
        </p:spPr>
      </p:pic>
    </p:spTree>
    <p:extLst>
      <p:ext uri="{BB962C8B-B14F-4D97-AF65-F5344CB8AC3E}">
        <p14:creationId xmlns:p14="http://schemas.microsoft.com/office/powerpoint/2010/main" val="1353713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What a Dump!</a:t>
            </a:r>
            <a:endParaRPr lang="en-US" dirty="0"/>
          </a:p>
        </p:txBody>
      </p:sp>
      <p:sp>
        <p:nvSpPr>
          <p:cNvPr id="3" name="Content Placeholder 2"/>
          <p:cNvSpPr>
            <a:spLocks noGrp="1"/>
          </p:cNvSpPr>
          <p:nvPr>
            <p:ph sz="half" idx="1"/>
          </p:nvPr>
        </p:nvSpPr>
        <p:spPr>
          <a:xfrm>
            <a:off x="1308100" y="2010878"/>
            <a:ext cx="5105399" cy="4110522"/>
          </a:xfrm>
        </p:spPr>
        <p:txBody>
          <a:bodyPr>
            <a:normAutofit fontScale="70000" lnSpcReduction="20000"/>
          </a:bodyPr>
          <a:lstStyle/>
          <a:p>
            <a:r>
              <a:rPr lang="en-US" b="1" dirty="0" smtClean="0"/>
              <a:t>SUMMARY</a:t>
            </a:r>
          </a:p>
          <a:p>
            <a:pPr lvl="1"/>
            <a:r>
              <a:rPr lang="en-US" dirty="0"/>
              <a:t>In this activity, middle school students learn about environmental, civil, and sanitation engineering by designing and building model landfills that hold the most garbage, minimize costs, and prevent trash and contaminated “rainwater” from polluting the nearby “city.”  Teams test their landfills, and graph and compare designs for capacity, cost, and performance</a:t>
            </a:r>
            <a:r>
              <a:rPr lang="en-US" dirty="0" smtClean="0"/>
              <a:t>.</a:t>
            </a:r>
          </a:p>
          <a:p>
            <a:r>
              <a:rPr lang="en-US" b="1" dirty="0"/>
              <a:t>Learning Objectives</a:t>
            </a:r>
            <a:endParaRPr lang="en-US" dirty="0"/>
          </a:p>
          <a:p>
            <a:pPr lvl="1"/>
            <a:r>
              <a:rPr lang="en-US" i="1" dirty="0"/>
              <a:t>After doing this activity, students should be able to:</a:t>
            </a:r>
          </a:p>
          <a:p>
            <a:pPr lvl="2"/>
            <a:r>
              <a:rPr lang="en-US" dirty="0"/>
              <a:t>Describe a landfill and its purpose.</a:t>
            </a:r>
          </a:p>
          <a:p>
            <a:pPr lvl="2"/>
            <a:r>
              <a:rPr lang="en-US" dirty="0"/>
              <a:t>Explain the alternatives to dumping human-made garbage in landfills and ways to decrease the amount of waste that ends up in landfills.</a:t>
            </a:r>
          </a:p>
          <a:p>
            <a:pPr lvl="2"/>
            <a:r>
              <a:rPr lang="en-US" dirty="0"/>
              <a:t>Describe how landfills can be hazardous for the environment if they are not well engineered.</a:t>
            </a:r>
          </a:p>
          <a:p>
            <a:pPr lvl="2"/>
            <a:r>
              <a:rPr lang="en-US" dirty="0"/>
              <a:t>Describe the kinds of materials make good liner systems for landfills.</a:t>
            </a:r>
          </a:p>
          <a:p>
            <a:pPr lvl="2"/>
            <a:r>
              <a:rPr lang="en-US" dirty="0"/>
              <a:t>Explain what it means to “optimize” something.</a:t>
            </a:r>
          </a:p>
          <a:p>
            <a:endParaRPr lang="en-US" dirty="0"/>
          </a:p>
        </p:txBody>
      </p:sp>
      <p:pic>
        <p:nvPicPr>
          <p:cNvPr id="11266" name="Picture 2" descr="120821-F-BP133-05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13499" y="2519309"/>
            <a:ext cx="4645025" cy="3093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827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Rube Goldberg machine</a:t>
            </a:r>
            <a:endParaRPr lang="en-US" dirty="0"/>
          </a:p>
        </p:txBody>
      </p:sp>
      <p:sp>
        <p:nvSpPr>
          <p:cNvPr id="3" name="Content Placeholder 2"/>
          <p:cNvSpPr>
            <a:spLocks noGrp="1"/>
          </p:cNvSpPr>
          <p:nvPr>
            <p:ph sz="half" idx="1"/>
          </p:nvPr>
        </p:nvSpPr>
        <p:spPr/>
        <p:txBody>
          <a:bodyPr>
            <a:normAutofit fontScale="40000" lnSpcReduction="20000"/>
          </a:bodyPr>
          <a:lstStyle/>
          <a:p>
            <a:r>
              <a:rPr lang="en-US" dirty="0"/>
              <a:t>About Rube </a:t>
            </a:r>
            <a:r>
              <a:rPr lang="en-US" dirty="0" smtClean="0"/>
              <a:t>Goldberg</a:t>
            </a:r>
            <a:endParaRPr lang="en-US" dirty="0"/>
          </a:p>
          <a:p>
            <a:r>
              <a:rPr lang="en-US" dirty="0"/>
              <a:t>For the uninitiated, Rube Goldberg was an American Pulitzer Prize winning cartoonist, sculptor, author, engineer, and inventor, and his work is a classic example of the melding of art and science. Goldberg began his career as an engineer, and later became a cartoonist who drew elaborate illustrations of contraptions made up of pulleys, cups, birds, balloons, and watering cans that were designed to solve a simple task such as opening a window or setting an alarm clock. Interestingly, Goldberg only drew the pictures, and never built any of his inventions. However, these pictures have since served as inspiration for makers and builders who want the challenge of making wild inventions to solve everyday problems. Rube Goldberg definition</a:t>
            </a:r>
          </a:p>
          <a:p>
            <a:pPr marL="0" indent="0">
              <a:buNone/>
            </a:pPr>
            <a:endParaRPr lang="en-US" dirty="0"/>
          </a:p>
          <a:p>
            <a:r>
              <a:rPr lang="en-US" dirty="0"/>
              <a:t>And apparently, Rube Goldberg is a now an adjective in the dictionary! </a:t>
            </a:r>
          </a:p>
        </p:txBody>
      </p:sp>
      <p:sp>
        <p:nvSpPr>
          <p:cNvPr id="4" name="Content Placeholder 3"/>
          <p:cNvSpPr>
            <a:spLocks noGrp="1"/>
          </p:cNvSpPr>
          <p:nvPr>
            <p:ph sz="half" idx="2"/>
          </p:nvPr>
        </p:nvSpPr>
        <p:spPr>
          <a:xfrm>
            <a:off x="6413771" y="2017343"/>
            <a:ext cx="4645152" cy="3607280"/>
          </a:xfrm>
        </p:spPr>
        <p:txBody>
          <a:bodyPr>
            <a:normAutofit fontScale="40000" lnSpcReduction="20000"/>
          </a:bodyPr>
          <a:lstStyle/>
          <a:p>
            <a:pPr marL="0" indent="0">
              <a:buNone/>
            </a:pPr>
            <a:r>
              <a:rPr lang="en-US" dirty="0" smtClean="0">
                <a:solidFill>
                  <a:srgbClr val="222222"/>
                </a:solidFill>
                <a:latin typeface="Cabin"/>
              </a:rPr>
              <a:t>Step </a:t>
            </a:r>
            <a:r>
              <a:rPr lang="en-US" dirty="0">
                <a:solidFill>
                  <a:srgbClr val="222222"/>
                </a:solidFill>
                <a:latin typeface="Cabin"/>
              </a:rPr>
              <a:t>1: Get </a:t>
            </a:r>
            <a:r>
              <a:rPr lang="en-US" dirty="0" smtClean="0">
                <a:solidFill>
                  <a:srgbClr val="222222"/>
                </a:solidFill>
                <a:latin typeface="Cabin"/>
              </a:rPr>
              <a:t>Inspired</a:t>
            </a:r>
          </a:p>
          <a:p>
            <a:pPr marL="0" indent="0">
              <a:buNone/>
            </a:pPr>
            <a:r>
              <a:rPr lang="en-US" dirty="0" smtClean="0">
                <a:solidFill>
                  <a:srgbClr val="000000"/>
                </a:solidFill>
                <a:latin typeface="Cabin"/>
              </a:rPr>
              <a:t>First </a:t>
            </a:r>
            <a:r>
              <a:rPr lang="en-US" dirty="0">
                <a:solidFill>
                  <a:srgbClr val="000000"/>
                </a:solidFill>
                <a:latin typeface="Cabin"/>
              </a:rPr>
              <a:t>things first, you’ll want to watch some Rube Goldberg contraptions in action to get inspired. </a:t>
            </a:r>
          </a:p>
          <a:p>
            <a:r>
              <a:rPr lang="en-US" dirty="0" smtClean="0"/>
              <a:t>		</a:t>
            </a:r>
            <a:r>
              <a:rPr lang="en-US" dirty="0" smtClean="0">
                <a:hlinkClick r:id="rId2"/>
              </a:rPr>
              <a:t>Rube Goldberg videos and images</a:t>
            </a:r>
            <a:endParaRPr lang="en-US" dirty="0"/>
          </a:p>
          <a:p>
            <a:pPr marL="0" indent="0">
              <a:buNone/>
            </a:pPr>
            <a:r>
              <a:rPr lang="en-US" dirty="0"/>
              <a:t>Step 2: Solve a Problem</a:t>
            </a:r>
          </a:p>
          <a:p>
            <a:pPr marL="0" indent="0">
              <a:buNone/>
            </a:pPr>
            <a:r>
              <a:rPr lang="en-US" dirty="0"/>
              <a:t>Next, come up with a simple problem that you’re trying to solve. For example:</a:t>
            </a:r>
          </a:p>
          <a:p>
            <a:r>
              <a:rPr lang="en-US" dirty="0"/>
              <a:t>Ring a </a:t>
            </a:r>
            <a:r>
              <a:rPr lang="en-US" dirty="0" smtClean="0"/>
              <a:t>Bell</a:t>
            </a:r>
          </a:p>
          <a:p>
            <a:r>
              <a:rPr lang="en-US" dirty="0" smtClean="0"/>
              <a:t>Drop a bottle in a recycling bin</a:t>
            </a:r>
          </a:p>
          <a:p>
            <a:r>
              <a:rPr lang="en-US" dirty="0" smtClean="0"/>
              <a:t>Hammer a nail</a:t>
            </a:r>
          </a:p>
          <a:p>
            <a:r>
              <a:rPr lang="en-US" dirty="0" smtClean="0"/>
              <a:t>Erase a chalkboard</a:t>
            </a:r>
            <a:endParaRPr lang="en-US" dirty="0"/>
          </a:p>
          <a:p>
            <a:r>
              <a:rPr lang="en-US" dirty="0"/>
              <a:t>Pop a Balloon</a:t>
            </a:r>
          </a:p>
          <a:p>
            <a:r>
              <a:rPr lang="en-US" dirty="0" smtClean="0"/>
              <a:t>Put toothpaste on a toothbrush</a:t>
            </a:r>
            <a:endParaRPr lang="en-US" dirty="0"/>
          </a:p>
          <a:p>
            <a:r>
              <a:rPr lang="en-US" dirty="0" smtClean="0"/>
              <a:t>Turn off a light</a:t>
            </a:r>
            <a:endParaRPr lang="en-US" dirty="0"/>
          </a:p>
          <a:p>
            <a:r>
              <a:rPr lang="en-US" dirty="0" smtClean="0"/>
              <a:t>Crush a can</a:t>
            </a:r>
            <a:endParaRPr lang="en-US" dirty="0"/>
          </a:p>
          <a:p>
            <a:r>
              <a:rPr lang="en-US" dirty="0"/>
              <a:t>Once you have a problem sorted out (and don’t worry – you can change this later if you want), gather supplies…</a:t>
            </a:r>
          </a:p>
          <a:p>
            <a:endParaRPr lang="en-US" dirty="0"/>
          </a:p>
        </p:txBody>
      </p:sp>
      <p:pic>
        <p:nvPicPr>
          <p:cNvPr id="5" name="Picture 4"/>
          <p:cNvPicPr>
            <a:picLocks noChangeAspect="1"/>
          </p:cNvPicPr>
          <p:nvPr/>
        </p:nvPicPr>
        <p:blipFill>
          <a:blip r:embed="rId3"/>
          <a:stretch>
            <a:fillRect/>
          </a:stretch>
        </p:blipFill>
        <p:spPr>
          <a:xfrm>
            <a:off x="2341281" y="4009613"/>
            <a:ext cx="2857251" cy="5781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3423" y="466028"/>
            <a:ext cx="1935126" cy="1075285"/>
          </a:xfrm>
          <a:prstGeom prst="rect">
            <a:avLst/>
          </a:prstGeom>
        </p:spPr>
      </p:pic>
    </p:spTree>
    <p:extLst>
      <p:ext uri="{BB962C8B-B14F-4D97-AF65-F5344CB8AC3E}">
        <p14:creationId xmlns:p14="http://schemas.microsoft.com/office/powerpoint/2010/main" val="78562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Rube Goldberg machine</a:t>
            </a:r>
            <a:endParaRPr lang="en-US" dirty="0"/>
          </a:p>
        </p:txBody>
      </p:sp>
      <p:sp>
        <p:nvSpPr>
          <p:cNvPr id="3" name="Text Placeholder 2"/>
          <p:cNvSpPr>
            <a:spLocks noGrp="1"/>
          </p:cNvSpPr>
          <p:nvPr>
            <p:ph type="body" idx="1"/>
          </p:nvPr>
        </p:nvSpPr>
        <p:spPr/>
        <p:txBody>
          <a:bodyPr>
            <a:normAutofit/>
          </a:bodyPr>
          <a:lstStyle/>
          <a:p>
            <a:r>
              <a:rPr lang="en-US" sz="2000" dirty="0" smtClean="0">
                <a:solidFill>
                  <a:schemeClr val="tx1"/>
                </a:solidFill>
              </a:rPr>
              <a:t>Step 3:  Sketch it out completely</a:t>
            </a:r>
            <a:endParaRPr lang="en-US" sz="2000" dirty="0">
              <a:solidFill>
                <a:schemeClr val="tx1"/>
              </a:solidFill>
            </a:endParaRPr>
          </a:p>
        </p:txBody>
      </p:sp>
      <p:sp>
        <p:nvSpPr>
          <p:cNvPr id="4" name="Content Placeholder 3"/>
          <p:cNvSpPr>
            <a:spLocks noGrp="1"/>
          </p:cNvSpPr>
          <p:nvPr>
            <p:ph sz="half" idx="2"/>
          </p:nvPr>
        </p:nvSpPr>
        <p:spPr/>
        <p:txBody>
          <a:bodyPr/>
          <a:lstStyle/>
          <a:p>
            <a:r>
              <a:rPr lang="en-US" dirty="0"/>
              <a:t>Step </a:t>
            </a:r>
            <a:r>
              <a:rPr lang="en-US" dirty="0" smtClean="0"/>
              <a:t>4: </a:t>
            </a:r>
            <a:r>
              <a:rPr lang="en-US" dirty="0"/>
              <a:t>Gather </a:t>
            </a:r>
            <a:r>
              <a:rPr lang="en-US" dirty="0" smtClean="0"/>
              <a:t>Supplies</a:t>
            </a:r>
          </a:p>
          <a:p>
            <a:r>
              <a:rPr lang="en-US" dirty="0" smtClean="0">
                <a:hlinkClick r:id="rId2"/>
              </a:rPr>
              <a:t>Supply list</a:t>
            </a:r>
            <a:endParaRPr lang="en-US" dirty="0" smtClean="0"/>
          </a:p>
          <a:p>
            <a:r>
              <a:rPr lang="en-US" dirty="0"/>
              <a:t>Step </a:t>
            </a:r>
            <a:r>
              <a:rPr lang="en-US" dirty="0" smtClean="0"/>
              <a:t>5: </a:t>
            </a:r>
            <a:r>
              <a:rPr lang="en-US" dirty="0"/>
              <a:t>Build Your </a:t>
            </a:r>
            <a:r>
              <a:rPr lang="en-US" dirty="0" smtClean="0"/>
              <a:t>Machine!</a:t>
            </a:r>
          </a:p>
          <a:p>
            <a:pPr marL="0" indent="0">
              <a:buNone/>
            </a:pPr>
            <a:r>
              <a:rPr lang="en-US" dirty="0" smtClean="0"/>
              <a:t>Once </a:t>
            </a:r>
            <a:r>
              <a:rPr lang="en-US" dirty="0"/>
              <a:t>you have the supplies ready, start building. </a:t>
            </a:r>
          </a:p>
          <a:p>
            <a:endParaRPr lang="en-US" dirty="0"/>
          </a:p>
        </p:txBody>
      </p:sp>
      <p:sp>
        <p:nvSpPr>
          <p:cNvPr id="5" name="Text Placeholder 4"/>
          <p:cNvSpPr>
            <a:spLocks noGrp="1"/>
          </p:cNvSpPr>
          <p:nvPr>
            <p:ph type="body" sz="quarter" idx="3"/>
          </p:nvPr>
        </p:nvSpPr>
        <p:spPr/>
        <p:txBody>
          <a:bodyPr/>
          <a:lstStyle/>
          <a:p>
            <a:r>
              <a:rPr lang="en-US" dirty="0" smtClean="0">
                <a:hlinkClick r:id="rId3"/>
              </a:rPr>
              <a:t>Rube Goldberg Gallery</a:t>
            </a:r>
            <a:endParaRPr lang="en-US" dirty="0"/>
          </a:p>
        </p:txBody>
      </p:sp>
      <p:sp>
        <p:nvSpPr>
          <p:cNvPr id="6" name="Content Placeholder 5"/>
          <p:cNvSpPr>
            <a:spLocks noGrp="1"/>
          </p:cNvSpPr>
          <p:nvPr>
            <p:ph sz="quarter" idx="4"/>
          </p:nvPr>
        </p:nvSpPr>
        <p:spPr/>
        <p:txBody>
          <a:bodyPr>
            <a:normAutofit fontScale="62500" lnSpcReduction="20000"/>
          </a:bodyPr>
          <a:lstStyle/>
          <a:p>
            <a:r>
              <a:rPr lang="en-US" dirty="0">
                <a:solidFill>
                  <a:srgbClr val="222222"/>
                </a:solidFill>
                <a:latin typeface="Cabin"/>
              </a:rPr>
              <a:t>Tips for Success</a:t>
            </a:r>
          </a:p>
          <a:p>
            <a:pPr>
              <a:buFont typeface="+mj-lt"/>
              <a:buAutoNum type="arabicPeriod"/>
            </a:pPr>
            <a:r>
              <a:rPr lang="en-US" dirty="0">
                <a:solidFill>
                  <a:srgbClr val="000000"/>
                </a:solidFill>
                <a:latin typeface="Verdana" panose="020B0604030504040204" pitchFamily="34" charset="0"/>
              </a:rPr>
              <a:t>Success breeds enthusiasm, so keep the steps to a minimum. You can always add more as you go.</a:t>
            </a:r>
          </a:p>
          <a:p>
            <a:pPr>
              <a:buFont typeface="+mj-lt"/>
              <a:buAutoNum type="arabicPeriod"/>
            </a:pPr>
            <a:r>
              <a:rPr lang="en-US" dirty="0">
                <a:solidFill>
                  <a:srgbClr val="000000"/>
                </a:solidFill>
                <a:latin typeface="Verdana" panose="020B0604030504040204" pitchFamily="34" charset="0"/>
              </a:rPr>
              <a:t>Keep your expectations </a:t>
            </a:r>
            <a:r>
              <a:rPr lang="en-US" dirty="0" smtClean="0">
                <a:solidFill>
                  <a:srgbClr val="000000"/>
                </a:solidFill>
                <a:latin typeface="Verdana" panose="020B0604030504040204" pitchFamily="34" charset="0"/>
              </a:rPr>
              <a:t>low!  You will make mistakes!</a:t>
            </a:r>
            <a:endParaRPr lang="en-US" dirty="0">
              <a:solidFill>
                <a:srgbClr val="000000"/>
              </a:solidFill>
              <a:latin typeface="Verdana" panose="020B0604030504040204" pitchFamily="34" charset="0"/>
            </a:endParaRPr>
          </a:p>
          <a:p>
            <a:pPr>
              <a:buFont typeface="+mj-lt"/>
              <a:buAutoNum type="arabicPeriod"/>
            </a:pPr>
            <a:r>
              <a:rPr lang="en-US" dirty="0">
                <a:solidFill>
                  <a:srgbClr val="000000"/>
                </a:solidFill>
                <a:latin typeface="Verdana" panose="020B0604030504040204" pitchFamily="34" charset="0"/>
              </a:rPr>
              <a:t>Ask </a:t>
            </a:r>
            <a:r>
              <a:rPr lang="en-US" dirty="0" smtClean="0">
                <a:solidFill>
                  <a:srgbClr val="000000"/>
                </a:solidFill>
                <a:latin typeface="Verdana" panose="020B0604030504040204" pitchFamily="34" charset="0"/>
              </a:rPr>
              <a:t>for input</a:t>
            </a:r>
            <a:endParaRPr lang="en-US" dirty="0">
              <a:solidFill>
                <a:srgbClr val="000000"/>
              </a:solidFill>
              <a:latin typeface="Verdana" panose="020B0604030504040204" pitchFamily="34" charset="0"/>
            </a:endParaRPr>
          </a:p>
          <a:p>
            <a:pPr>
              <a:buFont typeface="+mj-lt"/>
              <a:buAutoNum type="arabicPeriod"/>
            </a:pPr>
            <a:r>
              <a:rPr lang="en-US" dirty="0">
                <a:solidFill>
                  <a:srgbClr val="000000"/>
                </a:solidFill>
                <a:latin typeface="Verdana" panose="020B0604030504040204" pitchFamily="34" charset="0"/>
              </a:rPr>
              <a:t>Work collaboratively</a:t>
            </a:r>
          </a:p>
          <a:p>
            <a:pPr>
              <a:buFont typeface="+mj-lt"/>
              <a:buAutoNum type="arabicPeriod"/>
            </a:pPr>
            <a:r>
              <a:rPr lang="en-US" dirty="0">
                <a:solidFill>
                  <a:srgbClr val="000000"/>
                </a:solidFill>
                <a:latin typeface="Verdana" panose="020B0604030504040204" pitchFamily="34" charset="0"/>
              </a:rPr>
              <a:t>Aim to have fun</a:t>
            </a:r>
          </a:p>
          <a:p>
            <a:endParaRPr lang="en-US" dirty="0"/>
          </a:p>
        </p:txBody>
      </p:sp>
    </p:spTree>
    <p:extLst>
      <p:ext uri="{BB962C8B-B14F-4D97-AF65-F5344CB8AC3E}">
        <p14:creationId xmlns:p14="http://schemas.microsoft.com/office/powerpoint/2010/main" val="913587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Value agreement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77916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Kitchen Capers</a:t>
            </a:r>
            <a:endParaRPr lang="en-US" dirty="0"/>
          </a:p>
        </p:txBody>
      </p:sp>
      <p:sp>
        <p:nvSpPr>
          <p:cNvPr id="3" name="Content Placeholder 2"/>
          <p:cNvSpPr>
            <a:spLocks noGrp="1"/>
          </p:cNvSpPr>
          <p:nvPr>
            <p:ph sz="half" idx="1"/>
          </p:nvPr>
        </p:nvSpPr>
        <p:spPr/>
        <p:txBody>
          <a:bodyPr/>
          <a:lstStyle/>
          <a:p>
            <a:r>
              <a:rPr lang="en-US" dirty="0" smtClean="0">
                <a:hlinkClick r:id="rId2" action="ppaction://hlinkfile"/>
              </a:rPr>
              <a:t>Kitchen Capers</a:t>
            </a:r>
            <a:endParaRPr lang="en-US" dirty="0" smtClean="0"/>
          </a:p>
          <a:p>
            <a:r>
              <a:rPr lang="en-US" dirty="0" smtClean="0"/>
              <a:t>Objectives: </a:t>
            </a:r>
          </a:p>
          <a:p>
            <a:pPr lvl="1"/>
            <a:r>
              <a:rPr lang="en-US" dirty="0" smtClean="0"/>
              <a:t>Brainstorm</a:t>
            </a:r>
          </a:p>
          <a:p>
            <a:pPr lvl="1"/>
            <a:r>
              <a:rPr lang="en-US" dirty="0" smtClean="0"/>
              <a:t>Be creative</a:t>
            </a:r>
          </a:p>
          <a:p>
            <a:pPr lvl="1"/>
            <a:r>
              <a:rPr lang="en-US" dirty="0" smtClean="0"/>
              <a:t>Work with limited resources within a tight deadline</a:t>
            </a:r>
          </a:p>
          <a:p>
            <a:pPr lvl="1"/>
            <a:r>
              <a:rPr lang="en-US" dirty="0" smtClean="0"/>
              <a:t>Present in a creative way</a:t>
            </a:r>
          </a:p>
          <a:p>
            <a:pPr lvl="1"/>
            <a:endParaRPr lang="en-US" dirty="0" smtClean="0"/>
          </a:p>
          <a:p>
            <a:endParaRPr lang="en-US" dirty="0"/>
          </a:p>
        </p:txBody>
      </p:sp>
      <p:sp>
        <p:nvSpPr>
          <p:cNvPr id="4" name="Content Placeholder 3"/>
          <p:cNvSpPr>
            <a:spLocks noGrp="1"/>
          </p:cNvSpPr>
          <p:nvPr>
            <p:ph sz="half" idx="2"/>
          </p:nvPr>
        </p:nvSpPr>
        <p:spPr/>
        <p:txBody>
          <a:bodyPr/>
          <a:lstStyle/>
          <a:p>
            <a:r>
              <a:rPr lang="en-US" dirty="0" smtClean="0">
                <a:hlinkClick r:id="rId3"/>
              </a:rPr>
              <a:t>Infomercial</a:t>
            </a:r>
            <a:endParaRPr lang="en-US" dirty="0" smtClean="0"/>
          </a:p>
          <a:p>
            <a:r>
              <a:rPr lang="en-US" smtClean="0">
                <a:hlinkClick r:id="rId4" action="ppaction://hlinkfile"/>
              </a:rPr>
              <a:t>Infomercial requirements</a:t>
            </a:r>
            <a:endParaRPr lang="en-US" dirty="0"/>
          </a:p>
        </p:txBody>
      </p:sp>
    </p:spTree>
    <p:extLst>
      <p:ext uri="{BB962C8B-B14F-4D97-AF65-F5344CB8AC3E}">
        <p14:creationId xmlns:p14="http://schemas.microsoft.com/office/powerpoint/2010/main" val="854801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Pipe cleaner towers</a:t>
            </a:r>
            <a:endParaRPr lang="en-US" dirty="0"/>
          </a:p>
        </p:txBody>
      </p:sp>
      <p:sp>
        <p:nvSpPr>
          <p:cNvPr id="3" name="Content Placeholder 2"/>
          <p:cNvSpPr>
            <a:spLocks noGrp="1"/>
          </p:cNvSpPr>
          <p:nvPr>
            <p:ph sz="half" idx="1"/>
          </p:nvPr>
        </p:nvSpPr>
        <p:spPr>
          <a:xfrm>
            <a:off x="1447330" y="2010878"/>
            <a:ext cx="4982967" cy="4110522"/>
          </a:xfrm>
        </p:spPr>
        <p:txBody>
          <a:bodyPr>
            <a:normAutofit fontScale="85000" lnSpcReduction="10000"/>
          </a:bodyPr>
          <a:lstStyle/>
          <a:p>
            <a:r>
              <a:rPr lang="en-US" b="1" dirty="0" smtClean="0"/>
              <a:t>SUMMARY</a:t>
            </a:r>
          </a:p>
          <a:p>
            <a:pPr lvl="1"/>
            <a:r>
              <a:rPr lang="en-US" dirty="0"/>
              <a:t>S</a:t>
            </a:r>
            <a:r>
              <a:rPr lang="en-US" dirty="0" smtClean="0"/>
              <a:t>tudents </a:t>
            </a:r>
            <a:r>
              <a:rPr lang="en-US" dirty="0"/>
              <a:t>work in groups of 3-4 to design and build the tallest freestanding tower using teamwork and simple materials while adjusting to changing constraints</a:t>
            </a:r>
            <a:r>
              <a:rPr lang="en-US" dirty="0" smtClean="0"/>
              <a:t>.</a:t>
            </a:r>
          </a:p>
          <a:p>
            <a:pPr lvl="1"/>
            <a:r>
              <a:rPr lang="en-US" dirty="0" smtClean="0"/>
              <a:t>Video clip for after activity: Begin at 7:30 minutes, end at 11:50 </a:t>
            </a:r>
            <a:r>
              <a:rPr lang="en-US" dirty="0" smtClean="0">
                <a:hlinkClick r:id="rId3"/>
              </a:rPr>
              <a:t>Highest Tower Clip</a:t>
            </a:r>
            <a:endParaRPr lang="en-US" dirty="0" smtClean="0"/>
          </a:p>
          <a:p>
            <a:r>
              <a:rPr lang="en-US" b="1" dirty="0"/>
              <a:t>Learning Objectives</a:t>
            </a:r>
            <a:endParaRPr lang="en-US" dirty="0"/>
          </a:p>
          <a:p>
            <a:pPr lvl="1"/>
            <a:r>
              <a:rPr lang="en-US" i="1" dirty="0"/>
              <a:t>After doing this activity, students should understand:</a:t>
            </a:r>
          </a:p>
          <a:p>
            <a:pPr lvl="2"/>
            <a:r>
              <a:rPr lang="en-US" dirty="0"/>
              <a:t>The concept of limited resources and constraints</a:t>
            </a:r>
          </a:p>
          <a:p>
            <a:pPr lvl="2"/>
            <a:r>
              <a:rPr lang="en-US" dirty="0"/>
              <a:t>The importance of teamwork and communication</a:t>
            </a:r>
          </a:p>
          <a:p>
            <a:pPr lvl="2"/>
            <a:r>
              <a:rPr lang="en-US" dirty="0"/>
              <a:t>The importance of planning a project</a:t>
            </a:r>
          </a:p>
          <a:p>
            <a:endParaRPr lang="en-US" dirty="0"/>
          </a:p>
        </p:txBody>
      </p:sp>
      <p:pic>
        <p:nvPicPr>
          <p:cNvPr id="1026" name="Picture 2" descr="pipe cleaners with drawn towers"/>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6443424" y="2017773"/>
            <a:ext cx="4611428" cy="344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391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Paper Penny Bridge</a:t>
            </a:r>
            <a:endParaRPr lang="en-US" dirty="0"/>
          </a:p>
        </p:txBody>
      </p:sp>
      <p:sp>
        <p:nvSpPr>
          <p:cNvPr id="3" name="Content Placeholder 2"/>
          <p:cNvSpPr>
            <a:spLocks noGrp="1"/>
          </p:cNvSpPr>
          <p:nvPr>
            <p:ph sz="half" idx="1"/>
          </p:nvPr>
        </p:nvSpPr>
        <p:spPr>
          <a:xfrm>
            <a:off x="1447330" y="2010878"/>
            <a:ext cx="5479208" cy="4110522"/>
          </a:xfrm>
        </p:spPr>
        <p:txBody>
          <a:bodyPr>
            <a:normAutofit fontScale="85000" lnSpcReduction="20000"/>
          </a:bodyPr>
          <a:lstStyle/>
          <a:p>
            <a:r>
              <a:rPr lang="en-US" b="1" dirty="0"/>
              <a:t>SUMMARY</a:t>
            </a:r>
          </a:p>
          <a:p>
            <a:pPr lvl="1"/>
            <a:r>
              <a:rPr lang="en-US" dirty="0"/>
              <a:t>S</a:t>
            </a:r>
            <a:r>
              <a:rPr lang="en-US" dirty="0" smtClean="0"/>
              <a:t>tudent </a:t>
            </a:r>
            <a:r>
              <a:rPr lang="en-US" dirty="0"/>
              <a:t>teams learn about the engineering design process and physical forces by building a bridge from a single sheet of paper and up to five paper clips that will span 20 cm and support the weight of 100 pennies. Like real engineers, teams also have limited budgets and must make trade-offs in materials</a:t>
            </a:r>
            <a:r>
              <a:rPr lang="en-US" dirty="0" smtClean="0"/>
              <a:t>.</a:t>
            </a:r>
          </a:p>
          <a:p>
            <a:pPr lvl="1"/>
            <a:r>
              <a:rPr lang="en-US" dirty="0" smtClean="0">
                <a:hlinkClick r:id="rId3"/>
              </a:rPr>
              <a:t>Penny Bridge Success!</a:t>
            </a:r>
            <a:endParaRPr lang="en-US" dirty="0" smtClean="0"/>
          </a:p>
          <a:p>
            <a:pPr lvl="1"/>
            <a:r>
              <a:rPr lang="en-US" dirty="0" smtClean="0">
                <a:hlinkClick r:id="rId4"/>
              </a:rPr>
              <a:t>Car Drives Over Bridge Made of Paper</a:t>
            </a:r>
            <a:endParaRPr lang="en-US" dirty="0" smtClean="0"/>
          </a:p>
          <a:p>
            <a:r>
              <a:rPr lang="en-US" b="1" dirty="0" smtClean="0"/>
              <a:t>Learning </a:t>
            </a:r>
            <a:r>
              <a:rPr lang="en-US" b="1" dirty="0"/>
              <a:t>Objectives</a:t>
            </a:r>
            <a:endParaRPr lang="en-US" dirty="0"/>
          </a:p>
          <a:p>
            <a:pPr lvl="1"/>
            <a:r>
              <a:rPr lang="en-US" i="1" dirty="0"/>
              <a:t>After doing this activity, students </a:t>
            </a:r>
            <a:r>
              <a:rPr lang="en-US" i="1" dirty="0" smtClean="0"/>
              <a:t>should:</a:t>
            </a:r>
            <a:endParaRPr lang="en-US" i="1" dirty="0"/>
          </a:p>
          <a:p>
            <a:pPr lvl="2"/>
            <a:r>
              <a:rPr lang="en-US" dirty="0"/>
              <a:t>Understand the process of planning and gaining approval for projects</a:t>
            </a:r>
          </a:p>
          <a:p>
            <a:pPr lvl="2"/>
            <a:r>
              <a:rPr lang="en-US" dirty="0"/>
              <a:t>Understand the importance of engineering in bridge design</a:t>
            </a:r>
          </a:p>
          <a:p>
            <a:endParaRPr lang="en-US" dirty="0"/>
          </a:p>
        </p:txBody>
      </p:sp>
      <p:pic>
        <p:nvPicPr>
          <p:cNvPr id="2050" name="Picture 2" descr="stacks of pennies"/>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926538" y="2250662"/>
            <a:ext cx="3677962" cy="2956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206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Just a Minute!</a:t>
            </a:r>
            <a:endParaRPr lang="en-US" dirty="0"/>
          </a:p>
        </p:txBody>
      </p:sp>
      <p:sp>
        <p:nvSpPr>
          <p:cNvPr id="3" name="Content Placeholder 2"/>
          <p:cNvSpPr>
            <a:spLocks noGrp="1"/>
          </p:cNvSpPr>
          <p:nvPr>
            <p:ph sz="half" idx="1"/>
          </p:nvPr>
        </p:nvSpPr>
        <p:spPr>
          <a:xfrm>
            <a:off x="1449217" y="1874188"/>
            <a:ext cx="5650083" cy="4334993"/>
          </a:xfrm>
        </p:spPr>
        <p:txBody>
          <a:bodyPr>
            <a:noAutofit/>
          </a:bodyPr>
          <a:lstStyle/>
          <a:p>
            <a:r>
              <a:rPr lang="en-US" sz="1200" b="1" dirty="0"/>
              <a:t>SUMMARY</a:t>
            </a:r>
          </a:p>
          <a:p>
            <a:pPr lvl="1"/>
            <a:r>
              <a:rPr lang="en-US" sz="1100" dirty="0"/>
              <a:t>In this short, fun activity, pairs of students in grades 1 – 8 learn about industrial engineering and measurement by estimating how many times a partner can complete a task in one minute and comparing those estimates to actual performance. They then can discuss methods to improve their performance and run the trial </a:t>
            </a:r>
            <a:r>
              <a:rPr lang="en-US" sz="1100" dirty="0" smtClean="0"/>
              <a:t>again.</a:t>
            </a:r>
            <a:endParaRPr lang="en-US" sz="1100" dirty="0"/>
          </a:p>
          <a:p>
            <a:r>
              <a:rPr lang="en-US" sz="1200" b="1" dirty="0"/>
              <a:t>Learning Objectives</a:t>
            </a:r>
            <a:endParaRPr lang="en-US" sz="1200" dirty="0"/>
          </a:p>
          <a:p>
            <a:pPr lvl="1"/>
            <a:r>
              <a:rPr lang="en-US" sz="1400" dirty="0" smtClean="0"/>
              <a:t>Understand </a:t>
            </a:r>
            <a:r>
              <a:rPr lang="en-US" sz="1400" dirty="0"/>
              <a:t>that time is measured in seconds, minutes, and hours</a:t>
            </a:r>
          </a:p>
          <a:p>
            <a:pPr lvl="1"/>
            <a:r>
              <a:rPr lang="en-US" sz="1400" dirty="0"/>
              <a:t>Collect data to frame and solve problems</a:t>
            </a:r>
          </a:p>
          <a:p>
            <a:pPr lvl="1"/>
            <a:r>
              <a:rPr lang="en-US" sz="1400" dirty="0"/>
              <a:t>Connect and measure time needed to complete a task</a:t>
            </a:r>
          </a:p>
          <a:p>
            <a:pPr lvl="1"/>
            <a:r>
              <a:rPr lang="en-US" sz="1400" dirty="0"/>
              <a:t>Understand that work can be broken down into component tasks</a:t>
            </a:r>
          </a:p>
          <a:p>
            <a:pPr lvl="1"/>
            <a:r>
              <a:rPr lang="en-US" sz="1400" dirty="0"/>
              <a:t>Develop ways to improve a process</a:t>
            </a:r>
          </a:p>
          <a:p>
            <a:pPr lvl="1"/>
            <a:r>
              <a:rPr lang="en-US" sz="1400" dirty="0"/>
              <a:t>Understand the role of industrial engineers in making work easier, safer, or more </a:t>
            </a:r>
            <a:r>
              <a:rPr lang="en-US" sz="1400" dirty="0" smtClean="0"/>
              <a:t>efficient</a:t>
            </a:r>
          </a:p>
          <a:p>
            <a:pPr lvl="1"/>
            <a:r>
              <a:rPr lang="en-US" sz="1400" dirty="0" smtClean="0">
                <a:hlinkClick r:id="rId3"/>
              </a:rPr>
              <a:t>Lucy on the assembly line</a:t>
            </a:r>
            <a:endParaRPr lang="en-US" sz="1400" dirty="0"/>
          </a:p>
        </p:txBody>
      </p:sp>
      <p:pic>
        <p:nvPicPr>
          <p:cNvPr id="3074" name="Picture 2" descr="clock running cartoon"/>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6996609" y="2017713"/>
            <a:ext cx="3478807" cy="3441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81700" y="1143000"/>
            <a:ext cx="3149600" cy="369332"/>
          </a:xfrm>
          <a:prstGeom prst="rect">
            <a:avLst/>
          </a:prstGeom>
          <a:noFill/>
        </p:spPr>
        <p:txBody>
          <a:bodyPr wrap="square" rtlCol="0">
            <a:spAutoFit/>
          </a:bodyPr>
          <a:lstStyle/>
          <a:p>
            <a:r>
              <a:rPr lang="en-US" smtClean="0">
                <a:hlinkClick r:id="rId5" action="ppaction://hlinkfile"/>
              </a:rPr>
              <a:t>Exit slip for Just a Minute</a:t>
            </a:r>
            <a:endParaRPr lang="en-US"/>
          </a:p>
        </p:txBody>
      </p:sp>
    </p:spTree>
    <p:extLst>
      <p:ext uri="{BB962C8B-B14F-4D97-AF65-F5344CB8AC3E}">
        <p14:creationId xmlns:p14="http://schemas.microsoft.com/office/powerpoint/2010/main" val="803815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Snack Bag Assembly</a:t>
            </a:r>
            <a:endParaRPr lang="en-US" dirty="0"/>
          </a:p>
        </p:txBody>
      </p:sp>
      <p:sp>
        <p:nvSpPr>
          <p:cNvPr id="3" name="Content Placeholder 2"/>
          <p:cNvSpPr>
            <a:spLocks noGrp="1"/>
          </p:cNvSpPr>
          <p:nvPr>
            <p:ph sz="half" idx="1"/>
          </p:nvPr>
        </p:nvSpPr>
        <p:spPr>
          <a:xfrm>
            <a:off x="1447330" y="2010878"/>
            <a:ext cx="4966169" cy="4288322"/>
          </a:xfrm>
        </p:spPr>
        <p:txBody>
          <a:bodyPr>
            <a:noAutofit/>
          </a:bodyPr>
          <a:lstStyle/>
          <a:p>
            <a:r>
              <a:rPr lang="en-US" sz="1300" b="1" dirty="0"/>
              <a:t>SUMMARY</a:t>
            </a:r>
          </a:p>
          <a:p>
            <a:pPr lvl="1"/>
            <a:r>
              <a:rPr lang="en-US" sz="1300" dirty="0"/>
              <a:t>T</a:t>
            </a:r>
            <a:r>
              <a:rPr lang="en-US" sz="1300" dirty="0" smtClean="0"/>
              <a:t>eams </a:t>
            </a:r>
            <a:r>
              <a:rPr lang="en-US" sz="1300" dirty="0"/>
              <a:t>of students </a:t>
            </a:r>
            <a:r>
              <a:rPr lang="en-US" sz="1300" dirty="0" smtClean="0"/>
              <a:t>learn </a:t>
            </a:r>
            <a:r>
              <a:rPr lang="en-US" sz="1300" dirty="0"/>
              <a:t>about the field of industrial engineering and efficiency by creating an assembly line to pack as many snack bags in 2 minutes as possible. They then see if they can improve their </a:t>
            </a:r>
            <a:r>
              <a:rPr lang="en-US" sz="1300" dirty="0" smtClean="0"/>
              <a:t>process.</a:t>
            </a:r>
          </a:p>
          <a:p>
            <a:r>
              <a:rPr lang="en-US" sz="1300" b="1" dirty="0" smtClean="0"/>
              <a:t>Learning </a:t>
            </a:r>
            <a:r>
              <a:rPr lang="en-US" sz="1300" b="1" dirty="0"/>
              <a:t>Objectives</a:t>
            </a:r>
            <a:endParaRPr lang="en-US" sz="1300" dirty="0"/>
          </a:p>
          <a:p>
            <a:pPr lvl="1">
              <a:lnSpc>
                <a:spcPct val="100000"/>
              </a:lnSpc>
            </a:pPr>
            <a:r>
              <a:rPr lang="en-US" sz="1300" dirty="0" smtClean="0"/>
              <a:t>Collect </a:t>
            </a:r>
            <a:r>
              <a:rPr lang="en-US" sz="1300" dirty="0"/>
              <a:t>data to frame and solve problems</a:t>
            </a:r>
          </a:p>
          <a:p>
            <a:pPr lvl="1">
              <a:lnSpc>
                <a:spcPct val="100000"/>
              </a:lnSpc>
            </a:pPr>
            <a:r>
              <a:rPr lang="en-US" sz="1300" dirty="0"/>
              <a:t>Connect time with task completion and productivity</a:t>
            </a:r>
          </a:p>
          <a:p>
            <a:pPr lvl="1">
              <a:lnSpc>
                <a:spcPct val="100000"/>
              </a:lnSpc>
            </a:pPr>
            <a:r>
              <a:rPr lang="en-US" sz="1300" dirty="0"/>
              <a:t>Understand that work can be broken down into discrete tasks</a:t>
            </a:r>
          </a:p>
          <a:p>
            <a:pPr lvl="1">
              <a:lnSpc>
                <a:spcPct val="100000"/>
              </a:lnSpc>
            </a:pPr>
            <a:r>
              <a:rPr lang="en-US" sz="1300" dirty="0"/>
              <a:t>Develop ways to improve a process (“work smarter, not harder”)</a:t>
            </a:r>
          </a:p>
          <a:p>
            <a:pPr lvl="1">
              <a:lnSpc>
                <a:spcPct val="100000"/>
              </a:lnSpc>
            </a:pPr>
            <a:r>
              <a:rPr lang="en-US" sz="1300" dirty="0"/>
              <a:t>Understand the role of industrial engineers in making systems more </a:t>
            </a:r>
            <a:r>
              <a:rPr lang="en-US" sz="1300" dirty="0" smtClean="0"/>
              <a:t>efficient.</a:t>
            </a:r>
          </a:p>
          <a:p>
            <a:pPr lvl="1">
              <a:lnSpc>
                <a:spcPct val="100000"/>
              </a:lnSpc>
            </a:pPr>
            <a:r>
              <a:rPr lang="en-US" sz="1300" dirty="0" smtClean="0">
                <a:solidFill>
                  <a:srgbClr val="7030A0"/>
                </a:solidFill>
                <a:hlinkClick r:id="rId3"/>
              </a:rPr>
              <a:t>Biography-time motion scientist</a:t>
            </a:r>
            <a:endParaRPr lang="en-US" sz="1300" dirty="0" smtClean="0">
              <a:solidFill>
                <a:srgbClr val="7030A0"/>
              </a:solidFill>
            </a:endParaRPr>
          </a:p>
          <a:p>
            <a:pPr lvl="1">
              <a:lnSpc>
                <a:spcPct val="100000"/>
              </a:lnSpc>
            </a:pPr>
            <a:r>
              <a:rPr lang="en-US" sz="1300" dirty="0" smtClean="0">
                <a:solidFill>
                  <a:srgbClr val="7030A0"/>
                </a:solidFill>
                <a:hlinkClick r:id="rId4"/>
              </a:rPr>
              <a:t>The Easiest Way</a:t>
            </a:r>
            <a:endParaRPr lang="en-US" sz="1300" dirty="0">
              <a:solidFill>
                <a:srgbClr val="7030A0"/>
              </a:solidFill>
            </a:endParaRPr>
          </a:p>
        </p:txBody>
      </p:sp>
      <p:pic>
        <p:nvPicPr>
          <p:cNvPr id="4098" name="Picture 2" descr="cookie decoratin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tretch>
            <a:fillRect/>
          </a:stretch>
        </p:blipFill>
        <p:spPr bwMode="auto">
          <a:xfrm>
            <a:off x="6413500" y="2190221"/>
            <a:ext cx="4645025" cy="3096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357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Radioactive Golf Balls</a:t>
            </a:r>
            <a:endParaRPr lang="en-US" dirty="0"/>
          </a:p>
        </p:txBody>
      </p:sp>
      <p:sp>
        <p:nvSpPr>
          <p:cNvPr id="3" name="Content Placeholder 2"/>
          <p:cNvSpPr>
            <a:spLocks noGrp="1"/>
          </p:cNvSpPr>
          <p:nvPr>
            <p:ph sz="half" idx="1"/>
          </p:nvPr>
        </p:nvSpPr>
        <p:spPr>
          <a:xfrm>
            <a:off x="1447330" y="2010878"/>
            <a:ext cx="5184381" cy="4123222"/>
          </a:xfrm>
        </p:spPr>
        <p:txBody>
          <a:bodyPr>
            <a:normAutofit/>
          </a:bodyPr>
          <a:lstStyle/>
          <a:p>
            <a:pPr lvl="0">
              <a:buClr>
                <a:srgbClr val="B71E42"/>
              </a:buClr>
            </a:pPr>
            <a:r>
              <a:rPr lang="en-US" sz="1400" b="1" dirty="0">
                <a:solidFill>
                  <a:prstClr val="black"/>
                </a:solidFill>
              </a:rPr>
              <a:t>SUMMARY</a:t>
            </a:r>
          </a:p>
          <a:p>
            <a:pPr lvl="1">
              <a:buClr>
                <a:srgbClr val="B71E42"/>
              </a:buClr>
            </a:pPr>
            <a:r>
              <a:rPr lang="en-US" dirty="0"/>
              <a:t>In this activity, students practice working collaboratively on a project that requires both ingenuity and speed. Within 20 minutes, they must figure out how to construct a device that can move a set of “radioactive” golf balls from one paper bag to another without human contact</a:t>
            </a:r>
            <a:r>
              <a:rPr lang="en-US" dirty="0" smtClean="0"/>
              <a:t>.</a:t>
            </a:r>
          </a:p>
          <a:p>
            <a:pPr>
              <a:buClr>
                <a:srgbClr val="B71E42"/>
              </a:buClr>
            </a:pPr>
            <a:r>
              <a:rPr lang="en-US" sz="1600" b="1" dirty="0" smtClean="0">
                <a:solidFill>
                  <a:prstClr val="black"/>
                </a:solidFill>
              </a:rPr>
              <a:t>Learning Objectives</a:t>
            </a:r>
            <a:endParaRPr lang="en-US" sz="1200" i="1" dirty="0">
              <a:solidFill>
                <a:prstClr val="black"/>
              </a:solidFill>
            </a:endParaRPr>
          </a:p>
          <a:p>
            <a:pPr lvl="1"/>
            <a:r>
              <a:rPr lang="en-US" dirty="0"/>
              <a:t>To work in teams to solve a problem</a:t>
            </a:r>
          </a:p>
          <a:p>
            <a:pPr lvl="1"/>
            <a:r>
              <a:rPr lang="en-US" dirty="0"/>
              <a:t>To work within a very tight deadline</a:t>
            </a:r>
          </a:p>
          <a:p>
            <a:endParaRPr lang="en-US" dirty="0"/>
          </a:p>
        </p:txBody>
      </p:sp>
      <p:pic>
        <p:nvPicPr>
          <p:cNvPr id="5122" name="Picture 2" descr="Radioactive Golf Balls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631712" y="2017713"/>
            <a:ext cx="4208600" cy="344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489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400" y="627089"/>
            <a:ext cx="9605635" cy="1059305"/>
          </a:xfrm>
        </p:spPr>
        <p:txBody>
          <a:bodyPr>
            <a:normAutofit fontScale="90000"/>
          </a:bodyPr>
          <a:lstStyle/>
          <a:p>
            <a:r>
              <a:rPr lang="en-US" b="1" dirty="0" smtClean="0"/>
              <a:t>The </a:t>
            </a:r>
            <a:r>
              <a:rPr lang="en-US" b="1" dirty="0"/>
              <a:t>Ah, Um </a:t>
            </a:r>
            <a:r>
              <a:rPr lang="en-US" b="1" dirty="0" smtClean="0"/>
              <a:t>Game</a:t>
            </a:r>
            <a:br>
              <a:rPr lang="en-US" b="1" dirty="0" smtClean="0"/>
            </a:br>
            <a:r>
              <a:rPr lang="en-US" sz="2000" b="1" dirty="0"/>
              <a:t>Summary: </a:t>
            </a:r>
            <a:r>
              <a:rPr lang="en-US" sz="2000" dirty="0"/>
              <a:t>Kick the “ah, um” habit and avoid these words in natural conversation.</a:t>
            </a:r>
            <a:r>
              <a:rPr lang="en-US" dirty="0"/>
              <a:t/>
            </a:r>
            <a:br>
              <a:rPr lang="en-US" dirty="0"/>
            </a:br>
            <a:endParaRPr lang="en-US" b="1" dirty="0"/>
          </a:p>
        </p:txBody>
      </p:sp>
      <p:sp>
        <p:nvSpPr>
          <p:cNvPr id="3" name="Content Placeholder 2"/>
          <p:cNvSpPr>
            <a:spLocks noGrp="1"/>
          </p:cNvSpPr>
          <p:nvPr>
            <p:ph sz="half" idx="1"/>
          </p:nvPr>
        </p:nvSpPr>
        <p:spPr>
          <a:xfrm>
            <a:off x="1549400" y="1584794"/>
            <a:ext cx="9385299" cy="4422306"/>
          </a:xfrm>
        </p:spPr>
        <p:txBody>
          <a:bodyPr>
            <a:normAutofit fontScale="25000" lnSpcReduction="20000"/>
          </a:bodyPr>
          <a:lstStyle/>
          <a:p>
            <a:r>
              <a:rPr lang="en-US" sz="4800" b="1" dirty="0" smtClean="0"/>
              <a:t>Goal</a:t>
            </a:r>
            <a:r>
              <a:rPr lang="en-US" sz="4800" b="1" dirty="0"/>
              <a:t>:</a:t>
            </a:r>
            <a:r>
              <a:rPr lang="en-US" sz="4800" dirty="0"/>
              <a:t> Avoid saying the taboo words “Ah”, “Um”, “Like”, or “You Know</a:t>
            </a:r>
            <a:r>
              <a:rPr lang="en-US" sz="4800" dirty="0" smtClean="0"/>
              <a:t>”.</a:t>
            </a:r>
            <a:r>
              <a:rPr lang="en-US" sz="4800" dirty="0"/>
              <a:t/>
            </a:r>
            <a:br>
              <a:rPr lang="en-US" sz="4800" dirty="0"/>
            </a:br>
            <a:r>
              <a:rPr lang="en-US" sz="4800" dirty="0"/>
              <a:t/>
            </a:r>
            <a:br>
              <a:rPr lang="en-US" sz="4800" dirty="0"/>
            </a:br>
            <a:r>
              <a:rPr lang="en-US" sz="4800" b="1" dirty="0"/>
              <a:t>How to Play The Ah, Um Game:</a:t>
            </a:r>
            <a:r>
              <a:rPr lang="en-US" sz="4800" dirty="0"/>
              <a:t/>
            </a:r>
            <a:br>
              <a:rPr lang="en-US" sz="4800" dirty="0"/>
            </a:br>
            <a:r>
              <a:rPr lang="en-US" sz="4800" b="1" dirty="0"/>
              <a:t>1.</a:t>
            </a:r>
            <a:r>
              <a:rPr lang="en-US" sz="4800" dirty="0"/>
              <a:t> Separate everyone into groups of about three or four. A person must talk to their group about a certain topic for one full minute without saying the following taboo words: “Ah”, “Um”, “Like”, or “You Know”. If the person does not say the taboo words in the round, then the person can move to the second round. If they accidentally say a taboo word, then it'll be the next person's turn.</a:t>
            </a:r>
            <a:br>
              <a:rPr lang="en-US" sz="4800" dirty="0"/>
            </a:br>
            <a:r>
              <a:rPr lang="en-US" sz="4800" dirty="0"/>
              <a:t/>
            </a:r>
            <a:br>
              <a:rPr lang="en-US" sz="4800" dirty="0"/>
            </a:br>
            <a:r>
              <a:rPr lang="en-US" sz="4800" b="1" dirty="0"/>
              <a:t>2. </a:t>
            </a:r>
            <a:r>
              <a:rPr lang="en-US" sz="4800" dirty="0"/>
              <a:t>Have one person in each group volunteer to be first. Use the timer/watch to track a minute and announce one of the topics listed below.</a:t>
            </a:r>
            <a:br>
              <a:rPr lang="en-US" sz="4800" dirty="0"/>
            </a:br>
            <a:r>
              <a:rPr lang="en-US" sz="4800" dirty="0"/>
              <a:t/>
            </a:r>
            <a:br>
              <a:rPr lang="en-US" sz="4800" dirty="0"/>
            </a:br>
            <a:r>
              <a:rPr lang="en-US" sz="4800" b="1" dirty="0"/>
              <a:t>3.</a:t>
            </a:r>
            <a:r>
              <a:rPr lang="en-US" sz="4800" dirty="0"/>
              <a:t> Afterwards, have a different person from each team volunteer to go next and repeat the same exercise as above. The people who avoid saying the taboo words are the winners of the game.</a:t>
            </a:r>
          </a:p>
          <a:p>
            <a:r>
              <a:rPr lang="en-US" sz="4800" b="1" dirty="0"/>
              <a:t>List of Topic Ideas:</a:t>
            </a:r>
            <a:br>
              <a:rPr lang="en-US" sz="4800" b="1" dirty="0"/>
            </a:br>
            <a:r>
              <a:rPr lang="en-US" sz="4800" dirty="0"/>
              <a:t>-Favorite Movie</a:t>
            </a:r>
            <a:br>
              <a:rPr lang="en-US" sz="4800" dirty="0"/>
            </a:br>
            <a:r>
              <a:rPr lang="en-US" sz="4800" dirty="0"/>
              <a:t>-Favorite Animal</a:t>
            </a:r>
            <a:br>
              <a:rPr lang="en-US" sz="4800" dirty="0"/>
            </a:br>
            <a:r>
              <a:rPr lang="en-US" sz="4800" dirty="0"/>
              <a:t>-Best Gift</a:t>
            </a:r>
            <a:br>
              <a:rPr lang="en-US" sz="4800" dirty="0"/>
            </a:br>
            <a:r>
              <a:rPr lang="en-US" sz="4800" dirty="0"/>
              <a:t>-Favorite TV Show</a:t>
            </a:r>
            <a:br>
              <a:rPr lang="en-US" sz="4800" dirty="0"/>
            </a:br>
            <a:r>
              <a:rPr lang="en-US" sz="4800" dirty="0"/>
              <a:t>-What did you do last week?</a:t>
            </a:r>
            <a:br>
              <a:rPr lang="en-US" sz="4800" dirty="0"/>
            </a:br>
            <a:r>
              <a:rPr lang="en-US" sz="4800" dirty="0"/>
              <a:t>-Summer Activities</a:t>
            </a:r>
            <a:br>
              <a:rPr lang="en-US" sz="4800" dirty="0"/>
            </a:br>
            <a:r>
              <a:rPr lang="en-US" sz="4800" dirty="0"/>
              <a:t>-Birthday Party</a:t>
            </a:r>
            <a:br>
              <a:rPr lang="en-US" sz="4800" dirty="0"/>
            </a:br>
            <a:r>
              <a:rPr lang="en-US" sz="4800" dirty="0"/>
              <a:t>-What would you do with $10,000?</a:t>
            </a:r>
            <a:br>
              <a:rPr lang="en-US" sz="4800" dirty="0"/>
            </a:br>
            <a:r>
              <a:rPr lang="en-US" sz="4800" dirty="0"/>
              <a:t>-What do you want to be when you grow up?</a:t>
            </a:r>
            <a:br>
              <a:rPr lang="en-US" sz="4800" dirty="0"/>
            </a:br>
            <a:r>
              <a:rPr lang="en-US" sz="4800" dirty="0"/>
              <a:t>-What is your favorite activity?</a:t>
            </a:r>
            <a:br>
              <a:rPr lang="en-US" sz="4800" dirty="0"/>
            </a:br>
            <a:r>
              <a:rPr lang="en-US" sz="4800" dirty="0"/>
              <a:t>-What is your favorite dessert?</a:t>
            </a:r>
          </a:p>
          <a:p>
            <a:endParaRPr lang="en-US" dirty="0"/>
          </a:p>
        </p:txBody>
      </p:sp>
    </p:spTree>
    <p:extLst>
      <p:ext uri="{BB962C8B-B14F-4D97-AF65-F5344CB8AC3E}">
        <p14:creationId xmlns:p14="http://schemas.microsoft.com/office/powerpoint/2010/main" val="3264660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
  <TotalTime>2685</TotalTime>
  <Words>1389</Words>
  <Application>Microsoft Office PowerPoint</Application>
  <PresentationFormat>Widescreen</PresentationFormat>
  <Paragraphs>155</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Cabin</vt:lpstr>
      <vt:lpstr>Gill Sans MT</vt:lpstr>
      <vt:lpstr>Verdana</vt:lpstr>
      <vt:lpstr>Gallery</vt:lpstr>
      <vt:lpstr> Communication Arts</vt:lpstr>
      <vt:lpstr>Full Value agreement</vt:lpstr>
      <vt:lpstr>Kitchen Capers</vt:lpstr>
      <vt:lpstr>Pipe cleaner towers</vt:lpstr>
      <vt:lpstr>Paper Penny Bridge</vt:lpstr>
      <vt:lpstr>Just a Minute!</vt:lpstr>
      <vt:lpstr>Snack Bag Assembly</vt:lpstr>
      <vt:lpstr>Radioactive Golf Balls</vt:lpstr>
      <vt:lpstr>The Ah, Um Game Summary: Kick the “ah, um” habit and avoid these words in natural conversation. </vt:lpstr>
      <vt:lpstr>Harmless Holder</vt:lpstr>
      <vt:lpstr>On Target!</vt:lpstr>
      <vt:lpstr>The BristleBot</vt:lpstr>
      <vt:lpstr>How High Can You fly?</vt:lpstr>
      <vt:lpstr>Fly a Paper Helicopter </vt:lpstr>
      <vt:lpstr>Where’s Your Teacher?</vt:lpstr>
      <vt:lpstr>Program a Friend</vt:lpstr>
      <vt:lpstr>What a Dump!</vt:lpstr>
      <vt:lpstr>Rube Goldberg machine</vt:lpstr>
      <vt:lpstr>Rube Goldberg machine</vt:lpstr>
    </vt:vector>
  </TitlesOfParts>
  <Company>PetoskeySchools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Materials 1 Group Handout worksheet [pdf] 2 Individual handouts [pdf] 1 or 2 compasses (depending on how you want to organize the activities)</dc:title>
  <dc:creator>PPS</dc:creator>
  <cp:lastModifiedBy>Lisa D. Leavy</cp:lastModifiedBy>
  <cp:revision>38</cp:revision>
  <dcterms:created xsi:type="dcterms:W3CDTF">2016-08-31T16:37:41Z</dcterms:created>
  <dcterms:modified xsi:type="dcterms:W3CDTF">2016-10-12T20:25:12Z</dcterms:modified>
</cp:coreProperties>
</file>